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7c08164cd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7c08164cd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c08164c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c08164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aee23dcb5_5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aee23dcb5_5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cae333e35ec6b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cae333e35ec6b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abf3c1814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abf3c1814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ee23dcb5_5_2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aee23dcb5_5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0cc5df2ff5e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0cc5df2ff5e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a63f603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a63f603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7c08164cd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7c08164cd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a63f6034_2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a63f6034_2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aee23dcb5_4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aee23dcb5_4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cae333e35ec6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cae333e35ec6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ba64bb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ba64bb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a64bb41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a64bb4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DRDO DGRE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Vision </a:t>
            </a: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Based</a:t>
            </a: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Obstacle Avoidance Drone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2846100" y="824325"/>
            <a:ext cx="3451800" cy="9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Novel Features</a:t>
            </a:r>
            <a:endParaRPr sz="46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1347450" y="2050725"/>
            <a:ext cx="64491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Minimal use of libraries and open source code.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Less computation intensive.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Ability to add other features due to computational headroom.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Weighted Vector - Approach and shortcomings</a:t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177200" y="1338375"/>
            <a:ext cx="2007600" cy="12441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Depth image </a:t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5262475" y="1316625"/>
            <a:ext cx="2007600" cy="128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Weighted Pixel Averaging</a:t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5061775" y="3391100"/>
            <a:ext cx="2409000" cy="1312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Obstacle Vector Generation</a:t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76500" y="3403700"/>
            <a:ext cx="2409000" cy="128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Drone moves opposite to obstacle vector</a:t>
            </a:r>
            <a:endParaRPr/>
          </a:p>
        </p:txBody>
      </p:sp>
      <p:cxnSp>
        <p:nvCxnSpPr>
          <p:cNvPr id="190" name="Google Shape;190;p24"/>
          <p:cNvCxnSpPr>
            <a:stCxn id="186" idx="3"/>
            <a:endCxn id="187" idx="1"/>
          </p:cNvCxnSpPr>
          <p:nvPr/>
        </p:nvCxnSpPr>
        <p:spPr>
          <a:xfrm>
            <a:off x="3184800" y="1960425"/>
            <a:ext cx="207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7" idx="2"/>
            <a:endCxn id="188" idx="0"/>
          </p:cNvCxnSpPr>
          <p:nvPr/>
        </p:nvCxnSpPr>
        <p:spPr>
          <a:xfrm>
            <a:off x="6266275" y="2604225"/>
            <a:ext cx="0" cy="78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>
            <a:stCxn id="188" idx="1"/>
            <a:endCxn id="189" idx="3"/>
          </p:cNvCxnSpPr>
          <p:nvPr/>
        </p:nvCxnSpPr>
        <p:spPr>
          <a:xfrm rot="10800000">
            <a:off x="3385375" y="4047500"/>
            <a:ext cx="167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4294967295" type="title"/>
          </p:nvPr>
        </p:nvSpPr>
        <p:spPr>
          <a:xfrm>
            <a:off x="375000" y="44665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Deep Learning - Approach and shortcomings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98" name="Google Shape;198;p25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99" name="Google Shape;199;p25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Problem Formulation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5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a DL Model which takes a depth image as an input and gives a velocity vector as an output.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25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02" name="Google Shape;202;p2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5"/>
            <p:cNvSpPr txBox="1"/>
            <p:nvPr/>
          </p:nvSpPr>
          <p:spPr>
            <a:xfrm>
              <a:off x="2058075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was collected using the training worlds and manually planning the path through the obstacles and saving images and its corresponding vector.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05" name="Google Shape;205;p25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5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Trained several different classical ConvNet architectures like ResNet, Inception but </a:t>
              </a: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could</a:t>
              </a: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not </a:t>
              </a: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achieve</a:t>
              </a: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accurate results using those models.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08" name="Google Shape;208;p2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Improvements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When trying to improve the algorithm we found that using Time Series ConvNets and giving the model a sequence of images as an input rather than a single image can be more fruitful.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211" name="Google Shape;211;p2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When analysing our models, we found that e</a:t>
              </a:r>
              <a:r>
                <a:rPr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stimating direction from a single image is not accurate.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4294967295"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</a:t>
            </a:r>
            <a:r>
              <a:rPr lang="en-GB"/>
              <a:t>improvements </a:t>
            </a:r>
            <a:endParaRPr/>
          </a:p>
        </p:txBody>
      </p:sp>
      <p:sp>
        <p:nvSpPr>
          <p:cNvPr id="218" name="Google Shape;218;p26"/>
          <p:cNvSpPr txBox="1"/>
          <p:nvPr>
            <p:ph idx="4294967295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3D Mapping of the environment.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more robust algorithm that can work in travelling through small spaces, small obstacles as well as abrupt turns.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Improving the solution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Developing a end-to-end DL model which can take RGB camera feed as an input and can avoid obstacles.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ctrTitle"/>
          </p:nvPr>
        </p:nvSpPr>
        <p:spPr>
          <a:xfrm>
            <a:off x="714825" y="298870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ctrTitle"/>
          </p:nvPr>
        </p:nvSpPr>
        <p:spPr>
          <a:xfrm>
            <a:off x="714825" y="298870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0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 setup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590250" y="2105800"/>
            <a:ext cx="2045400" cy="110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 node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596750" y="2105800"/>
            <a:ext cx="2045400" cy="1101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Drone movement controller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663375" y="2105800"/>
            <a:ext cx="2045400" cy="110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Marker Detection and  Landing Node</a:t>
            </a:r>
            <a:endParaRPr/>
          </a:p>
        </p:txBody>
      </p:sp>
      <p:cxnSp>
        <p:nvCxnSpPr>
          <p:cNvPr id="75" name="Google Shape;75;p15"/>
          <p:cNvCxnSpPr>
            <a:stCxn id="72" idx="3"/>
            <a:endCxn id="73" idx="1"/>
          </p:cNvCxnSpPr>
          <p:nvPr/>
        </p:nvCxnSpPr>
        <p:spPr>
          <a:xfrm>
            <a:off x="2635650" y="2656600"/>
            <a:ext cx="96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" name="Google Shape;76;p15"/>
          <p:cNvCxnSpPr>
            <a:stCxn id="73" idx="3"/>
            <a:endCxn id="74" idx="1"/>
          </p:cNvCxnSpPr>
          <p:nvPr/>
        </p:nvCxnSpPr>
        <p:spPr>
          <a:xfrm>
            <a:off x="5642150" y="2656600"/>
            <a:ext cx="102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 node Workflow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004500" y="1512800"/>
            <a:ext cx="1779000" cy="1185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Depth Image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(640x480)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(0-10m)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6869225" y="1512800"/>
            <a:ext cx="1718400" cy="1185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 to grayscale(0-255)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967163" y="1512800"/>
            <a:ext cx="1718400" cy="1185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Crop 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869225" y="3193775"/>
            <a:ext cx="1718400" cy="118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</a:t>
            </a:r>
            <a:r>
              <a:rPr lang="en-GB"/>
              <a:t>Thresholding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967175" y="3193775"/>
            <a:ext cx="1718400" cy="1185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detection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1004500" y="3193775"/>
            <a:ext cx="1718400" cy="118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 coordinates of free space</a:t>
            </a:r>
            <a:endParaRPr/>
          </a:p>
        </p:txBody>
      </p:sp>
      <p:cxnSp>
        <p:nvCxnSpPr>
          <p:cNvPr id="88" name="Google Shape;88;p16"/>
          <p:cNvCxnSpPr>
            <a:stCxn id="82" idx="3"/>
            <a:endCxn id="84" idx="1"/>
          </p:cNvCxnSpPr>
          <p:nvPr/>
        </p:nvCxnSpPr>
        <p:spPr>
          <a:xfrm>
            <a:off x="2783500" y="2105750"/>
            <a:ext cx="1183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 rot="10800000">
            <a:off x="2753138" y="3786725"/>
            <a:ext cx="11838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5685575" y="2105750"/>
            <a:ext cx="11838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 rot="10800000">
            <a:off x="5685563" y="3786725"/>
            <a:ext cx="1183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3" idx="2"/>
            <a:endCxn id="85" idx="0"/>
          </p:cNvCxnSpPr>
          <p:nvPr/>
        </p:nvCxnSpPr>
        <p:spPr>
          <a:xfrm>
            <a:off x="7728425" y="2698700"/>
            <a:ext cx="0" cy="495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1" y="736121"/>
            <a:ext cx="4895000" cy="36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10275" y="9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Movement Controller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11550" y="798300"/>
            <a:ext cx="1092900" cy="621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Start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877075" y="3119900"/>
            <a:ext cx="1497300" cy="809700"/>
          </a:xfrm>
          <a:prstGeom prst="diamond">
            <a:avLst/>
          </a:prstGeom>
          <a:solidFill>
            <a:srgbClr val="FCE5C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Is yaw </a:t>
            </a:r>
            <a:r>
              <a:rPr lang="en-GB" sz="1100"/>
              <a:t>aligned?</a:t>
            </a:r>
            <a:endParaRPr sz="1100"/>
          </a:p>
        </p:txBody>
      </p:sp>
      <p:sp>
        <p:nvSpPr>
          <p:cNvPr id="105" name="Google Shape;105;p18"/>
          <p:cNvSpPr/>
          <p:nvPr/>
        </p:nvSpPr>
        <p:spPr>
          <a:xfrm>
            <a:off x="5948588" y="3129800"/>
            <a:ext cx="1497300" cy="809700"/>
          </a:xfrm>
          <a:prstGeom prst="diamond">
            <a:avLst/>
          </a:prstGeom>
          <a:solidFill>
            <a:srgbClr val="FCE5C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Is height aligned?</a:t>
            </a:r>
            <a:endParaRPr sz="1100"/>
          </a:p>
        </p:txBody>
      </p:sp>
      <p:sp>
        <p:nvSpPr>
          <p:cNvPr id="106" name="Google Shape;106;p18"/>
          <p:cNvSpPr/>
          <p:nvPr/>
        </p:nvSpPr>
        <p:spPr>
          <a:xfrm>
            <a:off x="4079275" y="4271300"/>
            <a:ext cx="1092900" cy="692700"/>
          </a:xfrm>
          <a:prstGeom prst="round1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Adjust yaw</a:t>
            </a:r>
            <a:endParaRPr sz="1100"/>
          </a:p>
        </p:txBody>
      </p:sp>
      <p:sp>
        <p:nvSpPr>
          <p:cNvPr id="107" name="Google Shape;107;p18"/>
          <p:cNvSpPr txBox="1"/>
          <p:nvPr/>
        </p:nvSpPr>
        <p:spPr>
          <a:xfrm>
            <a:off x="2666450" y="90900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567425" y="79830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Yes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6150800" y="4271300"/>
            <a:ext cx="1092900" cy="692700"/>
          </a:xfrm>
          <a:prstGeom prst="round1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Adjust Height</a:t>
            </a:r>
            <a:endParaRPr sz="1100"/>
          </a:p>
        </p:txBody>
      </p:sp>
      <p:sp>
        <p:nvSpPr>
          <p:cNvPr id="110" name="Google Shape;110;p18"/>
          <p:cNvSpPr/>
          <p:nvPr/>
        </p:nvSpPr>
        <p:spPr>
          <a:xfrm>
            <a:off x="7937825" y="3188300"/>
            <a:ext cx="1013700" cy="692700"/>
          </a:xfrm>
          <a:prstGeom prst="round1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Move Forward</a:t>
            </a:r>
            <a:endParaRPr sz="1100"/>
          </a:p>
        </p:txBody>
      </p:sp>
      <p:cxnSp>
        <p:nvCxnSpPr>
          <p:cNvPr id="111" name="Google Shape;111;p18"/>
          <p:cNvCxnSpPr>
            <a:stCxn id="104" idx="2"/>
            <a:endCxn id="106" idx="0"/>
          </p:cNvCxnSpPr>
          <p:nvPr/>
        </p:nvCxnSpPr>
        <p:spPr>
          <a:xfrm>
            <a:off x="4625725" y="3929600"/>
            <a:ext cx="0" cy="34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>
            <a:stCxn id="104" idx="3"/>
            <a:endCxn id="105" idx="1"/>
          </p:cNvCxnSpPr>
          <p:nvPr/>
        </p:nvCxnSpPr>
        <p:spPr>
          <a:xfrm>
            <a:off x="5374375" y="3524750"/>
            <a:ext cx="5742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>
            <a:stCxn id="105" idx="2"/>
            <a:endCxn id="109" idx="0"/>
          </p:cNvCxnSpPr>
          <p:nvPr/>
        </p:nvCxnSpPr>
        <p:spPr>
          <a:xfrm>
            <a:off x="6697238" y="3939500"/>
            <a:ext cx="0" cy="33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>
            <a:stCxn id="105" idx="3"/>
            <a:endCxn id="110" idx="1"/>
          </p:cNvCxnSpPr>
          <p:nvPr/>
        </p:nvCxnSpPr>
        <p:spPr>
          <a:xfrm>
            <a:off x="7445888" y="3534650"/>
            <a:ext cx="49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8"/>
          <p:cNvSpPr/>
          <p:nvPr/>
        </p:nvSpPr>
        <p:spPr>
          <a:xfrm>
            <a:off x="1932263" y="662838"/>
            <a:ext cx="1659300" cy="892500"/>
          </a:xfrm>
          <a:prstGeom prst="diamond">
            <a:avLst/>
          </a:prstGeom>
          <a:solidFill>
            <a:srgbClr val="FCE5C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295475" y="762775"/>
            <a:ext cx="1092900" cy="692700"/>
          </a:xfrm>
          <a:prstGeom prst="round1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Slide Right</a:t>
            </a:r>
            <a:endParaRPr sz="1100"/>
          </a:p>
        </p:txBody>
      </p:sp>
      <p:sp>
        <p:nvSpPr>
          <p:cNvPr id="117" name="Google Shape;117;p18"/>
          <p:cNvSpPr/>
          <p:nvPr/>
        </p:nvSpPr>
        <p:spPr>
          <a:xfrm>
            <a:off x="7298250" y="1580800"/>
            <a:ext cx="1106700" cy="621600"/>
          </a:xfrm>
          <a:prstGeom prst="round1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Slide Left</a:t>
            </a:r>
            <a:endParaRPr sz="1100"/>
          </a:p>
        </p:txBody>
      </p:sp>
      <p:sp>
        <p:nvSpPr>
          <p:cNvPr id="118" name="Google Shape;118;p18"/>
          <p:cNvSpPr/>
          <p:nvPr/>
        </p:nvSpPr>
        <p:spPr>
          <a:xfrm>
            <a:off x="1996650" y="3078512"/>
            <a:ext cx="1497300" cy="892500"/>
          </a:xfrm>
          <a:prstGeom prst="diamond">
            <a:avLst/>
          </a:prstGeom>
          <a:solidFill>
            <a:srgbClr val="FCE5C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Else</a:t>
            </a:r>
            <a:endParaRPr sz="1100"/>
          </a:p>
        </p:txBody>
      </p:sp>
      <p:cxnSp>
        <p:nvCxnSpPr>
          <p:cNvPr id="119" name="Google Shape;119;p18"/>
          <p:cNvCxnSpPr>
            <a:stCxn id="103" idx="6"/>
            <a:endCxn id="115" idx="1"/>
          </p:cNvCxnSpPr>
          <p:nvPr/>
        </p:nvCxnSpPr>
        <p:spPr>
          <a:xfrm>
            <a:off x="1404450" y="1109100"/>
            <a:ext cx="52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>
            <a:stCxn id="115" idx="2"/>
            <a:endCxn id="118" idx="0"/>
          </p:cNvCxnSpPr>
          <p:nvPr/>
        </p:nvCxnSpPr>
        <p:spPr>
          <a:xfrm flipH="1">
            <a:off x="2745413" y="1555338"/>
            <a:ext cx="16500" cy="152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 txBox="1"/>
          <p:nvPr/>
        </p:nvSpPr>
        <p:spPr>
          <a:xfrm>
            <a:off x="5364038" y="3175375"/>
            <a:ext cx="6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Yes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7367000" y="317537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Yes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6654988" y="3857150"/>
            <a:ext cx="4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663200" y="3900338"/>
            <a:ext cx="4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25" name="Google Shape;125;p18"/>
          <p:cNvCxnSpPr>
            <a:stCxn id="118" idx="3"/>
            <a:endCxn id="104" idx="1"/>
          </p:cNvCxnSpPr>
          <p:nvPr/>
        </p:nvCxnSpPr>
        <p:spPr>
          <a:xfrm>
            <a:off x="3493950" y="3524762"/>
            <a:ext cx="38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8"/>
          <p:cNvSpPr txBox="1"/>
          <p:nvPr/>
        </p:nvSpPr>
        <p:spPr>
          <a:xfrm>
            <a:off x="2745300" y="206832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208513" y="713063"/>
            <a:ext cx="1106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Are</a:t>
            </a:r>
            <a:r>
              <a:rPr lang="en-GB" sz="1100"/>
              <a:t> there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any Obstacle on Left / Right Edge?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4119375" y="645288"/>
            <a:ext cx="1802400" cy="927600"/>
          </a:xfrm>
          <a:prstGeom prst="diamond">
            <a:avLst/>
          </a:prstGeom>
          <a:solidFill>
            <a:srgbClr val="FCE5C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Is there Significant difference?</a:t>
            </a:r>
            <a:endParaRPr sz="1100"/>
          </a:p>
        </p:txBody>
      </p:sp>
      <p:cxnSp>
        <p:nvCxnSpPr>
          <p:cNvPr id="129" name="Google Shape;129;p18"/>
          <p:cNvCxnSpPr>
            <a:stCxn id="115" idx="3"/>
            <a:endCxn id="128" idx="1"/>
          </p:cNvCxnSpPr>
          <p:nvPr/>
        </p:nvCxnSpPr>
        <p:spPr>
          <a:xfrm>
            <a:off x="3591563" y="1109088"/>
            <a:ext cx="527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8"/>
          <p:cNvCxnSpPr>
            <a:stCxn id="128" idx="3"/>
            <a:endCxn id="116" idx="1"/>
          </p:cNvCxnSpPr>
          <p:nvPr/>
        </p:nvCxnSpPr>
        <p:spPr>
          <a:xfrm>
            <a:off x="5921775" y="1109088"/>
            <a:ext cx="1373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8"/>
          <p:cNvSpPr txBox="1"/>
          <p:nvPr/>
        </p:nvSpPr>
        <p:spPr>
          <a:xfrm>
            <a:off x="6001850" y="798300"/>
            <a:ext cx="19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Left &gt; Right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921775" y="1563013"/>
            <a:ext cx="20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Right &gt; Left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18"/>
          <p:cNvCxnSpPr>
            <a:stCxn id="128" idx="2"/>
          </p:cNvCxnSpPr>
          <p:nvPr/>
        </p:nvCxnSpPr>
        <p:spPr>
          <a:xfrm>
            <a:off x="5020575" y="1572888"/>
            <a:ext cx="2400" cy="10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>
            <a:endCxn id="117" idx="1"/>
          </p:cNvCxnSpPr>
          <p:nvPr/>
        </p:nvCxnSpPr>
        <p:spPr>
          <a:xfrm>
            <a:off x="5023050" y="1876600"/>
            <a:ext cx="2275200" cy="1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8"/>
          <p:cNvSpPr/>
          <p:nvPr/>
        </p:nvSpPr>
        <p:spPr>
          <a:xfrm>
            <a:off x="7298250" y="2319750"/>
            <a:ext cx="1092900" cy="692700"/>
          </a:xfrm>
          <a:prstGeom prst="round1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Yaw opposite to current Direction</a:t>
            </a:r>
            <a:endParaRPr sz="1100"/>
          </a:p>
        </p:txBody>
      </p:sp>
      <p:cxnSp>
        <p:nvCxnSpPr>
          <p:cNvPr id="136" name="Google Shape;136;p18"/>
          <p:cNvCxnSpPr>
            <a:endCxn id="135" idx="1"/>
          </p:cNvCxnSpPr>
          <p:nvPr/>
        </p:nvCxnSpPr>
        <p:spPr>
          <a:xfrm>
            <a:off x="5012850" y="2642100"/>
            <a:ext cx="2285400" cy="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8"/>
          <p:cNvSpPr txBox="1"/>
          <p:nvPr/>
        </p:nvSpPr>
        <p:spPr>
          <a:xfrm>
            <a:off x="6001850" y="2260838"/>
            <a:ext cx="8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8"/>
          <p:cNvCxnSpPr>
            <a:stCxn id="135" idx="3"/>
          </p:cNvCxnSpPr>
          <p:nvPr/>
        </p:nvCxnSpPr>
        <p:spPr>
          <a:xfrm>
            <a:off x="8391150" y="2666100"/>
            <a:ext cx="369000" cy="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/>
          <p:cNvCxnSpPr/>
          <p:nvPr/>
        </p:nvCxnSpPr>
        <p:spPr>
          <a:xfrm rot="10800000">
            <a:off x="8780125" y="592750"/>
            <a:ext cx="0" cy="208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/>
          <p:nvPr/>
        </p:nvCxnSpPr>
        <p:spPr>
          <a:xfrm rot="10800000">
            <a:off x="3423750" y="572600"/>
            <a:ext cx="5366400" cy="2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/>
          <p:nvPr/>
        </p:nvCxnSpPr>
        <p:spPr>
          <a:xfrm flipH="1">
            <a:off x="3152750" y="562575"/>
            <a:ext cx="270900" cy="301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47459" l="7080" r="59664" t="8778"/>
          <a:stretch/>
        </p:blipFill>
        <p:spPr>
          <a:xfrm>
            <a:off x="899275" y="841300"/>
            <a:ext cx="2997552" cy="221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48390" l="6876" r="59561" t="9030"/>
          <a:stretch/>
        </p:blipFill>
        <p:spPr>
          <a:xfrm>
            <a:off x="5043575" y="2351400"/>
            <a:ext cx="3109085" cy="22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110275" y="9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Movement Controller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559694" y="979405"/>
            <a:ext cx="2161500" cy="1216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 Image from bottom facing camera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491261" y="979405"/>
            <a:ext cx="2161500" cy="1216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 of aruco markers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422793" y="979405"/>
            <a:ext cx="2161500" cy="1216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point calculation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 Generation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6422793" y="3076748"/>
            <a:ext cx="2161500" cy="1216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drone above marker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3491243" y="3076753"/>
            <a:ext cx="2161500" cy="12168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 when above aruco</a:t>
            </a:r>
            <a:endParaRPr/>
          </a:p>
        </p:txBody>
      </p:sp>
      <p:cxnSp>
        <p:nvCxnSpPr>
          <p:cNvPr id="158" name="Google Shape;158;p20"/>
          <p:cNvCxnSpPr>
            <a:stCxn id="153" idx="3"/>
            <a:endCxn id="154" idx="1"/>
          </p:cNvCxnSpPr>
          <p:nvPr/>
        </p:nvCxnSpPr>
        <p:spPr>
          <a:xfrm>
            <a:off x="2721194" y="1587805"/>
            <a:ext cx="77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" name="Google Shape;159;p20"/>
          <p:cNvCxnSpPr>
            <a:stCxn id="154" idx="3"/>
            <a:endCxn id="155" idx="1"/>
          </p:cNvCxnSpPr>
          <p:nvPr/>
        </p:nvCxnSpPr>
        <p:spPr>
          <a:xfrm>
            <a:off x="5652761" y="1587805"/>
            <a:ext cx="77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" name="Google Shape;160;p20"/>
          <p:cNvCxnSpPr>
            <a:stCxn id="155" idx="2"/>
            <a:endCxn id="156" idx="0"/>
          </p:cNvCxnSpPr>
          <p:nvPr/>
        </p:nvCxnSpPr>
        <p:spPr>
          <a:xfrm>
            <a:off x="7503543" y="2196205"/>
            <a:ext cx="0" cy="88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p20"/>
          <p:cNvCxnSpPr>
            <a:stCxn id="157" idx="3"/>
          </p:cNvCxnSpPr>
          <p:nvPr/>
        </p:nvCxnSpPr>
        <p:spPr>
          <a:xfrm>
            <a:off x="5652743" y="3685153"/>
            <a:ext cx="77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2" name="Google Shape;162;p20"/>
          <p:cNvSpPr txBox="1"/>
          <p:nvPr>
            <p:ph idx="4294967295" type="title"/>
          </p:nvPr>
        </p:nvSpPr>
        <p:spPr>
          <a:xfrm>
            <a:off x="161000" y="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ArUco Precision Landing Module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161000" y="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ArUco Landing Module</a:t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13740" l="6848" r="29856" t="7339"/>
          <a:stretch/>
        </p:blipFill>
        <p:spPr>
          <a:xfrm>
            <a:off x="44325" y="773275"/>
            <a:ext cx="4451477" cy="312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4">
            <a:alphaModFix/>
          </a:blip>
          <a:srcRect b="15234" l="7339" r="27189" t="5173"/>
          <a:stretch/>
        </p:blipFill>
        <p:spPr>
          <a:xfrm>
            <a:off x="4572000" y="1611475"/>
            <a:ext cx="4451477" cy="304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18253" l="3318" r="10704" t="0"/>
          <a:stretch/>
        </p:blipFill>
        <p:spPr>
          <a:xfrm>
            <a:off x="180725" y="277500"/>
            <a:ext cx="8706101" cy="465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